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116" d="100"/>
          <a:sy n="116" d="100"/>
        </p:scale>
        <p:origin x="13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391CE1F-5CE1-4F57-9246-6F3981702B3A}"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17705417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1CE1F-5CE1-4F57-9246-6F3981702B3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285211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1CE1F-5CE1-4F57-9246-6F3981702B3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24356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91CE1F-5CE1-4F57-9246-6F3981702B3A}"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88158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391CE1F-5CE1-4F57-9246-6F3981702B3A}"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25999117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391CE1F-5CE1-4F57-9246-6F3981702B3A}" type="datetimeFigureOut">
              <a:rPr lang="en-US" smtClean="0"/>
              <a:t>2/23/2020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1455244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391CE1F-5CE1-4F57-9246-6F3981702B3A}"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88999-2D6B-4330-9395-C0E42C2984C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88175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91CE1F-5CE1-4F57-9246-6F3981702B3A}" type="datetimeFigureOut">
              <a:rPr lang="en-US" smtClean="0"/>
              <a:t>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422967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1CE1F-5CE1-4F57-9246-6F3981702B3A}" type="datetimeFigureOut">
              <a:rPr lang="en-US" smtClean="0"/>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11653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391CE1F-5CE1-4F57-9246-6F3981702B3A}" type="datetimeFigureOut">
              <a:rPr lang="en-US" smtClean="0"/>
              <a:t>2/23/2020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425096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391CE1F-5CE1-4F57-9246-6F3981702B3A}" type="datetimeFigureOut">
              <a:rPr lang="en-US" smtClean="0"/>
              <a:t>2/23/2020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0688999-2D6B-4330-9395-C0E42C2984CB}" type="slidenum">
              <a:rPr lang="en-US" smtClean="0"/>
              <a:t>‹#›</a:t>
            </a:fld>
            <a:endParaRPr lang="en-US"/>
          </a:p>
        </p:txBody>
      </p:sp>
    </p:spTree>
    <p:extLst>
      <p:ext uri="{BB962C8B-B14F-4D97-AF65-F5344CB8AC3E}">
        <p14:creationId xmlns:p14="http://schemas.microsoft.com/office/powerpoint/2010/main" val="224003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3391CE1F-5CE1-4F57-9246-6F3981702B3A}" type="datetimeFigureOut">
              <a:rPr lang="en-US" smtClean="0"/>
              <a:t>2/23/2020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F0688999-2D6B-4330-9395-C0E42C2984CB}" type="slidenum">
              <a:rPr lang="en-US" smtClean="0"/>
              <a:t>‹#›</a:t>
            </a:fld>
            <a:endParaRPr lang="en-US"/>
          </a:p>
        </p:txBody>
      </p:sp>
    </p:spTree>
    <p:extLst>
      <p:ext uri="{BB962C8B-B14F-4D97-AF65-F5344CB8AC3E}">
        <p14:creationId xmlns:p14="http://schemas.microsoft.com/office/powerpoint/2010/main" val="1421270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8EA56-A3E8-43DD-8E1C-EA7853A91EEF}"/>
              </a:ext>
            </a:extLst>
          </p:cNvPr>
          <p:cNvSpPr>
            <a:spLocks noGrp="1"/>
          </p:cNvSpPr>
          <p:nvPr>
            <p:ph type="ctrTitle"/>
          </p:nvPr>
        </p:nvSpPr>
        <p:spPr/>
        <p:txBody>
          <a:bodyPr/>
          <a:lstStyle/>
          <a:p>
            <a:r>
              <a:rPr lang="en-US" b="1" dirty="0"/>
              <a:t>Immorality in the Church</a:t>
            </a:r>
          </a:p>
        </p:txBody>
      </p:sp>
      <p:sp>
        <p:nvSpPr>
          <p:cNvPr id="3" name="Subtitle 2">
            <a:extLst>
              <a:ext uri="{FF2B5EF4-FFF2-40B4-BE49-F238E27FC236}">
                <a16:creationId xmlns:a16="http://schemas.microsoft.com/office/drawing/2014/main" xmlns="" id="{212F42AB-7961-41E0-9945-96F5ECB17F5B}"/>
              </a:ext>
            </a:extLst>
          </p:cNvPr>
          <p:cNvSpPr>
            <a:spLocks noGrp="1"/>
          </p:cNvSpPr>
          <p:nvPr>
            <p:ph type="subTitle" idx="1"/>
          </p:nvPr>
        </p:nvSpPr>
        <p:spPr/>
        <p:txBody>
          <a:bodyPr>
            <a:normAutofit/>
          </a:bodyPr>
          <a:lstStyle/>
          <a:p>
            <a:r>
              <a:rPr lang="en-US" sz="2400" dirty="0"/>
              <a:t>1 Corinthians 4:18-5:13</a:t>
            </a:r>
          </a:p>
        </p:txBody>
      </p:sp>
    </p:spTree>
    <p:extLst>
      <p:ext uri="{BB962C8B-B14F-4D97-AF65-F5344CB8AC3E}">
        <p14:creationId xmlns:p14="http://schemas.microsoft.com/office/powerpoint/2010/main" val="274888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6A2839-5EAE-49EB-B8BE-F7E32643A36F}"/>
              </a:ext>
            </a:extLst>
          </p:cNvPr>
          <p:cNvSpPr>
            <a:spLocks noGrp="1"/>
          </p:cNvSpPr>
          <p:nvPr>
            <p:ph idx="1"/>
          </p:nvPr>
        </p:nvSpPr>
        <p:spPr>
          <a:xfrm>
            <a:off x="616226" y="1590261"/>
            <a:ext cx="7911547" cy="4149768"/>
          </a:xfrm>
        </p:spPr>
        <p:txBody>
          <a:bodyPr>
            <a:normAutofit/>
          </a:bodyPr>
          <a:lstStyle/>
          <a:p>
            <a:pPr marL="0" indent="0" algn="ctr">
              <a:buNone/>
            </a:pPr>
            <a:r>
              <a:rPr lang="en-US" sz="3200" dirty="0">
                <a:latin typeface="Gentium Plus" panose="02000503060000020004" pitchFamily="2" charset="0"/>
                <a:ea typeface="Gentium Plus" panose="02000503060000020004" pitchFamily="2" charset="0"/>
                <a:cs typeface="Gentium Plus" panose="02000503060000020004" pitchFamily="2" charset="0"/>
              </a:rPr>
              <a:t>“[We] cherish privacy and freedom to the extent that the very idea of being held accountable by others is considered inappropriate, antiquated, and rigid.”</a:t>
            </a:r>
          </a:p>
          <a:p>
            <a:pPr marL="0" indent="0" algn="ctr">
              <a:buNone/>
            </a:pPr>
            <a:endParaRPr lang="en-US" sz="3200" dirty="0">
              <a:latin typeface="Gentium Plus" panose="02000503060000020004" pitchFamily="2" charset="0"/>
              <a:ea typeface="Gentium Plus" panose="02000503060000020004" pitchFamily="2" charset="0"/>
              <a:cs typeface="Gentium Plus" panose="02000503060000020004" pitchFamily="2" charset="0"/>
            </a:endParaRPr>
          </a:p>
          <a:p>
            <a:pPr marL="0" indent="0" algn="r">
              <a:buNone/>
            </a:pPr>
            <a:r>
              <a:rPr lang="en-US" sz="3200" dirty="0">
                <a:latin typeface="Gentium Plus" panose="02000503060000020004" pitchFamily="2" charset="0"/>
                <a:ea typeface="Gentium Plus" panose="02000503060000020004" pitchFamily="2" charset="0"/>
                <a:cs typeface="Gentium Plus" panose="02000503060000020004" pitchFamily="2" charset="0"/>
              </a:rPr>
              <a:t>George </a:t>
            </a:r>
            <a:r>
              <a:rPr lang="en-US" sz="3200" dirty="0" err="1">
                <a:latin typeface="Gentium Plus" panose="02000503060000020004" pitchFamily="2" charset="0"/>
                <a:ea typeface="Gentium Plus" panose="02000503060000020004" pitchFamily="2" charset="0"/>
                <a:cs typeface="Gentium Plus" panose="02000503060000020004" pitchFamily="2" charset="0"/>
              </a:rPr>
              <a:t>Barna</a:t>
            </a:r>
            <a:endParaRPr lang="en-US" sz="3200" dirty="0">
              <a:latin typeface="Gentium Plus" panose="02000503060000020004" pitchFamily="2" charset="0"/>
              <a:ea typeface="Gentium Plus" panose="02000503060000020004" pitchFamily="2" charset="0"/>
              <a:cs typeface="Gentium Plus" panose="02000503060000020004" pitchFamily="2" charset="0"/>
            </a:endParaRPr>
          </a:p>
        </p:txBody>
      </p:sp>
    </p:spTree>
    <p:extLst>
      <p:ext uri="{BB962C8B-B14F-4D97-AF65-F5344CB8AC3E}">
        <p14:creationId xmlns:p14="http://schemas.microsoft.com/office/powerpoint/2010/main" val="3016607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E7D9F-8391-4066-AA97-5C8D44685049}"/>
              </a:ext>
            </a:extLst>
          </p:cNvPr>
          <p:cNvSpPr>
            <a:spLocks noGrp="1"/>
          </p:cNvSpPr>
          <p:nvPr>
            <p:ph type="title"/>
          </p:nvPr>
        </p:nvSpPr>
        <p:spPr>
          <a:xfrm>
            <a:off x="556591" y="977944"/>
            <a:ext cx="8030817" cy="1188720"/>
          </a:xfrm>
        </p:spPr>
        <p:txBody>
          <a:bodyPr>
            <a:normAutofit fontScale="90000"/>
          </a:bodyPr>
          <a:lstStyle/>
          <a:p>
            <a:r>
              <a:rPr lang="en-US" sz="3200" dirty="0"/>
              <a:t>What? See Immorality for What it is.</a:t>
            </a:r>
          </a:p>
        </p:txBody>
      </p:sp>
      <p:sp>
        <p:nvSpPr>
          <p:cNvPr id="3" name="Content Placeholder 2">
            <a:extLst>
              <a:ext uri="{FF2B5EF4-FFF2-40B4-BE49-F238E27FC236}">
                <a16:creationId xmlns:a16="http://schemas.microsoft.com/office/drawing/2014/main" xmlns="" id="{F52911F5-2698-4D31-AEB0-10A7E9B9A464}"/>
              </a:ext>
            </a:extLst>
          </p:cNvPr>
          <p:cNvSpPr>
            <a:spLocks noGrp="1"/>
          </p:cNvSpPr>
          <p:nvPr>
            <p:ph idx="1"/>
          </p:nvPr>
        </p:nvSpPr>
        <p:spPr>
          <a:xfrm>
            <a:off x="556591" y="2638045"/>
            <a:ext cx="8030817" cy="3101983"/>
          </a:xfrm>
        </p:spPr>
        <p:txBody>
          <a:bodyPr>
            <a:normAutofit/>
          </a:bodyPr>
          <a:lstStyle/>
          <a:p>
            <a:pPr marL="0" indent="0" algn="ctr">
              <a:buNone/>
            </a:pPr>
            <a:r>
              <a:rPr lang="en-US" sz="3200" dirty="0">
                <a:latin typeface="Gentium Plus" panose="02000503060000020004" pitchFamily="2" charset="0"/>
                <a:ea typeface="Gentium Plus" panose="02000503060000020004" pitchFamily="2" charset="0"/>
                <a:cs typeface="Gentium Plus" panose="02000503060000020004" pitchFamily="2" charset="0"/>
              </a:rPr>
              <a:t>“</a:t>
            </a:r>
            <a:r>
              <a:rPr lang="en-US" sz="3200" i="1" dirty="0">
                <a:latin typeface="Gentium Plus" panose="02000503060000020004" pitchFamily="2" charset="0"/>
                <a:ea typeface="Gentium Plus" panose="02000503060000020004" pitchFamily="2" charset="0"/>
                <a:cs typeface="Gentium Plus" panose="02000503060000020004" pitchFamily="2" charset="0"/>
              </a:rPr>
              <a:t>But sexual immorality and all impurity or covetousness must not even be named among you, as is proper among saints.</a:t>
            </a:r>
            <a:r>
              <a:rPr lang="en-US" sz="3200" dirty="0">
                <a:latin typeface="Gentium Plus" panose="02000503060000020004" pitchFamily="2" charset="0"/>
                <a:ea typeface="Gentium Plus" panose="02000503060000020004" pitchFamily="2" charset="0"/>
                <a:cs typeface="Gentium Plus" panose="02000503060000020004" pitchFamily="2" charset="0"/>
              </a:rPr>
              <a:t>” </a:t>
            </a:r>
          </a:p>
          <a:p>
            <a:pPr marL="0" indent="0" algn="ctr">
              <a:buNone/>
            </a:pPr>
            <a:endParaRPr lang="en-US" sz="3200" dirty="0">
              <a:latin typeface="Gentium Plus" panose="02000503060000020004" pitchFamily="2" charset="0"/>
              <a:ea typeface="Gentium Plus" panose="02000503060000020004" pitchFamily="2" charset="0"/>
              <a:cs typeface="Gentium Plus" panose="02000503060000020004" pitchFamily="2" charset="0"/>
            </a:endParaRPr>
          </a:p>
          <a:p>
            <a:pPr marL="0" indent="0" algn="r">
              <a:buNone/>
            </a:pPr>
            <a:r>
              <a:rPr lang="en-US" sz="3200" dirty="0">
                <a:latin typeface="Gentium Plus" panose="02000503060000020004" pitchFamily="2" charset="0"/>
                <a:ea typeface="Gentium Plus" panose="02000503060000020004" pitchFamily="2" charset="0"/>
                <a:cs typeface="Gentium Plus" panose="02000503060000020004" pitchFamily="2" charset="0"/>
              </a:rPr>
              <a:t>Ephesians 5:3</a:t>
            </a:r>
          </a:p>
        </p:txBody>
      </p:sp>
    </p:spTree>
    <p:extLst>
      <p:ext uri="{BB962C8B-B14F-4D97-AF65-F5344CB8AC3E}">
        <p14:creationId xmlns:p14="http://schemas.microsoft.com/office/powerpoint/2010/main" val="387144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E7D9F-8391-4066-AA97-5C8D44685049}"/>
              </a:ext>
            </a:extLst>
          </p:cNvPr>
          <p:cNvSpPr>
            <a:spLocks noGrp="1"/>
          </p:cNvSpPr>
          <p:nvPr>
            <p:ph type="title"/>
          </p:nvPr>
        </p:nvSpPr>
        <p:spPr>
          <a:xfrm>
            <a:off x="556591" y="977944"/>
            <a:ext cx="8030817" cy="1188720"/>
          </a:xfrm>
        </p:spPr>
        <p:txBody>
          <a:bodyPr>
            <a:normAutofit/>
          </a:bodyPr>
          <a:lstStyle/>
          <a:p>
            <a:r>
              <a:rPr lang="en-US" dirty="0"/>
              <a:t>How? Deliver Him to Satan – for Salvation </a:t>
            </a:r>
            <a:endParaRPr lang="en-US" sz="3200" dirty="0"/>
          </a:p>
        </p:txBody>
      </p:sp>
      <p:sp>
        <p:nvSpPr>
          <p:cNvPr id="3" name="Content Placeholder 2">
            <a:extLst>
              <a:ext uri="{FF2B5EF4-FFF2-40B4-BE49-F238E27FC236}">
                <a16:creationId xmlns:a16="http://schemas.microsoft.com/office/drawing/2014/main" xmlns="" id="{F52911F5-2698-4D31-AEB0-10A7E9B9A464}"/>
              </a:ext>
            </a:extLst>
          </p:cNvPr>
          <p:cNvSpPr>
            <a:spLocks noGrp="1"/>
          </p:cNvSpPr>
          <p:nvPr>
            <p:ph idx="1"/>
          </p:nvPr>
        </p:nvSpPr>
        <p:spPr>
          <a:xfrm>
            <a:off x="556591" y="2638045"/>
            <a:ext cx="8030817" cy="3683242"/>
          </a:xfrm>
        </p:spPr>
        <p:txBody>
          <a:bodyPr>
            <a:noAutofit/>
          </a:bodyPr>
          <a:lstStyle/>
          <a:p>
            <a:pPr marL="0" indent="0">
              <a:buNone/>
            </a:pPr>
            <a:r>
              <a:rPr lang="en-US" sz="2800" i="1" dirty="0">
                <a:latin typeface="Gentium Plus" panose="02000503060000020004" pitchFamily="2" charset="0"/>
                <a:ea typeface="Gentium Plus" panose="02000503060000020004" pitchFamily="2" charset="0"/>
                <a:cs typeface="Gentium Plus" panose="02000503060000020004" pitchFamily="2" charset="0"/>
              </a:rPr>
              <a:t>“If your brother sins against you, go and tell him his fault, between you and him alone. If he listens to you, you have gained your brother. But if he does not listen, take one or two others along with you, that every charge may be established by the evidence of two or three witnesses. If he refuses to listen to them, tell it to the church. And if he refuses to listen even to the church, let him be to you as a Gentile and a tax collector.</a:t>
            </a:r>
            <a:r>
              <a:rPr lang="en-US" sz="2800" dirty="0">
                <a:latin typeface="Gentium Plus" panose="02000503060000020004" pitchFamily="2" charset="0"/>
                <a:ea typeface="Gentium Plus" panose="02000503060000020004" pitchFamily="2" charset="0"/>
                <a:cs typeface="Gentium Plus" panose="02000503060000020004" pitchFamily="2" charset="0"/>
              </a:rPr>
              <a:t>” 	(Matthew 18:15–17) </a:t>
            </a:r>
          </a:p>
        </p:txBody>
      </p:sp>
    </p:spTree>
    <p:extLst>
      <p:ext uri="{BB962C8B-B14F-4D97-AF65-F5344CB8AC3E}">
        <p14:creationId xmlns:p14="http://schemas.microsoft.com/office/powerpoint/2010/main" val="259498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B6ED0E-6550-444E-A24B-B619D585CB9D}"/>
              </a:ext>
            </a:extLst>
          </p:cNvPr>
          <p:cNvSpPr>
            <a:spLocks noGrp="1"/>
          </p:cNvSpPr>
          <p:nvPr>
            <p:ph type="title"/>
          </p:nvPr>
        </p:nvSpPr>
        <p:spPr/>
        <p:txBody>
          <a:bodyPr/>
          <a:lstStyle/>
          <a:p>
            <a:r>
              <a:rPr lang="en-US" dirty="0"/>
              <a:t>By “Flesh” Paul Means Sinful Passions</a:t>
            </a:r>
          </a:p>
        </p:txBody>
      </p:sp>
      <p:sp>
        <p:nvSpPr>
          <p:cNvPr id="3" name="Content Placeholder 2">
            <a:extLst>
              <a:ext uri="{FF2B5EF4-FFF2-40B4-BE49-F238E27FC236}">
                <a16:creationId xmlns:a16="http://schemas.microsoft.com/office/drawing/2014/main" xmlns="" id="{F30A61E6-71C2-4C33-B99F-B5C72920BE9A}"/>
              </a:ext>
            </a:extLst>
          </p:cNvPr>
          <p:cNvSpPr>
            <a:spLocks noGrp="1"/>
          </p:cNvSpPr>
          <p:nvPr>
            <p:ph idx="1"/>
          </p:nvPr>
        </p:nvSpPr>
        <p:spPr>
          <a:xfrm>
            <a:off x="516834" y="2638045"/>
            <a:ext cx="8110331" cy="3782633"/>
          </a:xfrm>
        </p:spPr>
        <p:txBody>
          <a:bodyPr>
            <a:noAutofit/>
          </a:bodyPr>
          <a:lstStyle/>
          <a:p>
            <a:pPr marL="0" indent="0">
              <a:buNone/>
            </a:pPr>
            <a:r>
              <a:rPr lang="en-US" sz="2800" dirty="0">
                <a:latin typeface="Gentium Plus" panose="02000503060000020004" pitchFamily="2" charset="0"/>
                <a:ea typeface="Gentium Plus" panose="02000503060000020004" pitchFamily="2" charset="0"/>
                <a:cs typeface="Gentium Plus" panose="02000503060000020004" pitchFamily="2" charset="0"/>
              </a:rPr>
              <a:t>“</a:t>
            </a:r>
            <a:r>
              <a:rPr lang="en-US" sz="2800" i="1" dirty="0">
                <a:latin typeface="Gentium Plus" panose="02000503060000020004" pitchFamily="2" charset="0"/>
                <a:ea typeface="Gentium Plus" panose="02000503060000020004" pitchFamily="2" charset="0"/>
                <a:cs typeface="Gentium Plus" panose="02000503060000020004" pitchFamily="2" charset="0"/>
              </a:rPr>
              <a:t>For while we were living </a:t>
            </a:r>
            <a:r>
              <a:rPr lang="en-US" sz="2800" b="1" i="1" dirty="0">
                <a:solidFill>
                  <a:schemeClr val="accent1"/>
                </a:solidFill>
                <a:latin typeface="Gentium Plus" panose="02000503060000020004" pitchFamily="2" charset="0"/>
                <a:ea typeface="Gentium Plus" panose="02000503060000020004" pitchFamily="2" charset="0"/>
                <a:cs typeface="Gentium Plus" panose="02000503060000020004" pitchFamily="2" charset="0"/>
              </a:rPr>
              <a:t>in the flesh</a:t>
            </a:r>
            <a:r>
              <a:rPr lang="en-US" sz="2800" i="1" dirty="0">
                <a:solidFill>
                  <a:schemeClr val="accent1"/>
                </a:solidFill>
                <a:latin typeface="Gentium Plus" panose="02000503060000020004" pitchFamily="2" charset="0"/>
                <a:ea typeface="Gentium Plus" panose="02000503060000020004" pitchFamily="2" charset="0"/>
                <a:cs typeface="Gentium Plus" panose="02000503060000020004" pitchFamily="2" charset="0"/>
              </a:rPr>
              <a:t>, </a:t>
            </a:r>
            <a:r>
              <a:rPr lang="en-US" sz="2800" i="1" dirty="0">
                <a:latin typeface="Gentium Plus" panose="02000503060000020004" pitchFamily="2" charset="0"/>
                <a:ea typeface="Gentium Plus" panose="02000503060000020004" pitchFamily="2" charset="0"/>
                <a:cs typeface="Gentium Plus" panose="02000503060000020004" pitchFamily="2" charset="0"/>
              </a:rPr>
              <a:t>our sinful passions, aroused by the law, were at work in our members to bear fruit for death.</a:t>
            </a:r>
            <a:r>
              <a:rPr lang="en-US" sz="2800" dirty="0">
                <a:latin typeface="Gentium Plus" panose="02000503060000020004" pitchFamily="2" charset="0"/>
                <a:ea typeface="Gentium Plus" panose="02000503060000020004" pitchFamily="2" charset="0"/>
                <a:cs typeface="Gentium Plus" panose="02000503060000020004" pitchFamily="2" charset="0"/>
              </a:rPr>
              <a:t>”</a:t>
            </a:r>
          </a:p>
          <a:p>
            <a:pPr marL="0" indent="0" algn="r">
              <a:buNone/>
            </a:pPr>
            <a:r>
              <a:rPr lang="en-US" sz="2800" dirty="0">
                <a:latin typeface="Gentium Plus" panose="02000503060000020004" pitchFamily="2" charset="0"/>
                <a:ea typeface="Gentium Plus" panose="02000503060000020004" pitchFamily="2" charset="0"/>
                <a:cs typeface="Gentium Plus" panose="02000503060000020004" pitchFamily="2" charset="0"/>
              </a:rPr>
              <a:t>(Romans 7:5) </a:t>
            </a:r>
          </a:p>
          <a:p>
            <a:pPr marL="0" indent="0">
              <a:buNone/>
            </a:pPr>
            <a:r>
              <a:rPr lang="en-US" sz="2800" dirty="0">
                <a:latin typeface="Gentium Plus" panose="02000503060000020004" pitchFamily="2" charset="0"/>
                <a:ea typeface="Gentium Plus" panose="02000503060000020004" pitchFamily="2" charset="0"/>
                <a:cs typeface="Gentium Plus" panose="02000503060000020004" pitchFamily="2" charset="0"/>
              </a:rPr>
              <a:t> “</a:t>
            </a:r>
            <a:r>
              <a:rPr lang="en-US" sz="2800" i="1" dirty="0">
                <a:latin typeface="Gentium Plus" panose="02000503060000020004" pitchFamily="2" charset="0"/>
                <a:ea typeface="Gentium Plus" panose="02000503060000020004" pitchFamily="2" charset="0"/>
                <a:cs typeface="Gentium Plus" panose="02000503060000020004" pitchFamily="2" charset="0"/>
              </a:rPr>
              <a:t>And those who belong to Christ Jesus have crucified </a:t>
            </a:r>
            <a:r>
              <a:rPr lang="en-US" sz="2800" b="1" i="1" dirty="0">
                <a:solidFill>
                  <a:schemeClr val="accent1"/>
                </a:solidFill>
                <a:latin typeface="Gentium Plus" panose="02000503060000020004" pitchFamily="2" charset="0"/>
                <a:ea typeface="Gentium Plus" panose="02000503060000020004" pitchFamily="2" charset="0"/>
                <a:cs typeface="Gentium Plus" panose="02000503060000020004" pitchFamily="2" charset="0"/>
              </a:rPr>
              <a:t>the flesh </a:t>
            </a:r>
            <a:r>
              <a:rPr lang="en-US" sz="2800" i="1" dirty="0">
                <a:latin typeface="Gentium Plus" panose="02000503060000020004" pitchFamily="2" charset="0"/>
                <a:ea typeface="Gentium Plus" panose="02000503060000020004" pitchFamily="2" charset="0"/>
                <a:cs typeface="Gentium Plus" panose="02000503060000020004" pitchFamily="2" charset="0"/>
              </a:rPr>
              <a:t>with its passions and desires.</a:t>
            </a:r>
            <a:r>
              <a:rPr lang="en-US" sz="2800" dirty="0">
                <a:latin typeface="Gentium Plus" panose="02000503060000020004" pitchFamily="2" charset="0"/>
                <a:ea typeface="Gentium Plus" panose="02000503060000020004" pitchFamily="2" charset="0"/>
                <a:cs typeface="Gentium Plus" panose="02000503060000020004" pitchFamily="2" charset="0"/>
              </a:rPr>
              <a:t>”</a:t>
            </a:r>
          </a:p>
          <a:p>
            <a:pPr marL="0" indent="0" algn="r">
              <a:buNone/>
            </a:pPr>
            <a:r>
              <a:rPr lang="en-US" sz="2800" dirty="0">
                <a:latin typeface="Gentium Plus" panose="02000503060000020004" pitchFamily="2" charset="0"/>
                <a:ea typeface="Gentium Plus" panose="02000503060000020004" pitchFamily="2" charset="0"/>
                <a:cs typeface="Gentium Plus" panose="02000503060000020004" pitchFamily="2" charset="0"/>
              </a:rPr>
              <a:t>(Galatians 5:24) </a:t>
            </a:r>
          </a:p>
        </p:txBody>
      </p:sp>
    </p:spTree>
    <p:extLst>
      <p:ext uri="{BB962C8B-B14F-4D97-AF65-F5344CB8AC3E}">
        <p14:creationId xmlns:p14="http://schemas.microsoft.com/office/powerpoint/2010/main" val="303094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E7D9F-8391-4066-AA97-5C8D44685049}"/>
              </a:ext>
            </a:extLst>
          </p:cNvPr>
          <p:cNvSpPr>
            <a:spLocks noGrp="1"/>
          </p:cNvSpPr>
          <p:nvPr>
            <p:ph type="title"/>
          </p:nvPr>
        </p:nvSpPr>
        <p:spPr>
          <a:xfrm>
            <a:off x="556591" y="977944"/>
            <a:ext cx="8030817" cy="1188720"/>
          </a:xfrm>
        </p:spPr>
        <p:txBody>
          <a:bodyPr>
            <a:normAutofit/>
          </a:bodyPr>
          <a:lstStyle/>
          <a:p>
            <a:r>
              <a:rPr lang="en-US" dirty="0"/>
              <a:t>Why? Remove the Sin or it Will Grow</a:t>
            </a:r>
            <a:endParaRPr lang="en-US" sz="3200" dirty="0"/>
          </a:p>
        </p:txBody>
      </p:sp>
      <p:sp>
        <p:nvSpPr>
          <p:cNvPr id="3" name="Content Placeholder 2">
            <a:extLst>
              <a:ext uri="{FF2B5EF4-FFF2-40B4-BE49-F238E27FC236}">
                <a16:creationId xmlns:a16="http://schemas.microsoft.com/office/drawing/2014/main" xmlns="" id="{F52911F5-2698-4D31-AEB0-10A7E9B9A464}"/>
              </a:ext>
            </a:extLst>
          </p:cNvPr>
          <p:cNvSpPr>
            <a:spLocks noGrp="1"/>
          </p:cNvSpPr>
          <p:nvPr>
            <p:ph idx="1"/>
          </p:nvPr>
        </p:nvSpPr>
        <p:spPr>
          <a:xfrm>
            <a:off x="556591" y="2638045"/>
            <a:ext cx="8030817" cy="3683242"/>
          </a:xfrm>
        </p:spPr>
        <p:txBody>
          <a:bodyPr>
            <a:noAutofit/>
          </a:bodyPr>
          <a:lstStyle/>
          <a:p>
            <a:pPr marL="0" indent="0" algn="ctr">
              <a:buNone/>
            </a:pPr>
            <a:r>
              <a:rPr lang="en-US" sz="3600" i="1" dirty="0">
                <a:latin typeface="Gentium Plus" panose="02000503060000020004" pitchFamily="2" charset="0"/>
                <a:ea typeface="Gentium Plus" panose="02000503060000020004" pitchFamily="2" charset="0"/>
                <a:cs typeface="Gentium Plus" panose="02000503060000020004" pitchFamily="2" charset="0"/>
              </a:rPr>
              <a:t>“Do you not know that a little leaven leavens the whole lump?”</a:t>
            </a:r>
            <a:endParaRPr lang="en-US" sz="3600" dirty="0">
              <a:latin typeface="Gentium Plus" panose="02000503060000020004" pitchFamily="2" charset="0"/>
              <a:ea typeface="Gentium Plus" panose="02000503060000020004" pitchFamily="2" charset="0"/>
              <a:cs typeface="Gentium Plus" panose="02000503060000020004" pitchFamily="2" charset="0"/>
            </a:endParaRPr>
          </a:p>
        </p:txBody>
      </p:sp>
    </p:spTree>
    <p:extLst>
      <p:ext uri="{BB962C8B-B14F-4D97-AF65-F5344CB8AC3E}">
        <p14:creationId xmlns:p14="http://schemas.microsoft.com/office/powerpoint/2010/main" val="13396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E7D9F-8391-4066-AA97-5C8D44685049}"/>
              </a:ext>
            </a:extLst>
          </p:cNvPr>
          <p:cNvSpPr>
            <a:spLocks noGrp="1"/>
          </p:cNvSpPr>
          <p:nvPr>
            <p:ph type="title"/>
          </p:nvPr>
        </p:nvSpPr>
        <p:spPr>
          <a:xfrm>
            <a:off x="556591" y="977944"/>
            <a:ext cx="8030817" cy="1188720"/>
          </a:xfrm>
        </p:spPr>
        <p:txBody>
          <a:bodyPr>
            <a:normAutofit/>
          </a:bodyPr>
          <a:lstStyle/>
          <a:p>
            <a:r>
              <a:rPr lang="en-US" dirty="0"/>
              <a:t>Who? The Church Should Only Separate from Disobedient Believers </a:t>
            </a:r>
            <a:endParaRPr lang="en-US" sz="3200" dirty="0"/>
          </a:p>
        </p:txBody>
      </p:sp>
      <p:sp>
        <p:nvSpPr>
          <p:cNvPr id="3" name="Content Placeholder 2">
            <a:extLst>
              <a:ext uri="{FF2B5EF4-FFF2-40B4-BE49-F238E27FC236}">
                <a16:creationId xmlns:a16="http://schemas.microsoft.com/office/drawing/2014/main" xmlns="" id="{F52911F5-2698-4D31-AEB0-10A7E9B9A464}"/>
              </a:ext>
            </a:extLst>
          </p:cNvPr>
          <p:cNvSpPr>
            <a:spLocks noGrp="1"/>
          </p:cNvSpPr>
          <p:nvPr>
            <p:ph idx="1"/>
          </p:nvPr>
        </p:nvSpPr>
        <p:spPr>
          <a:xfrm>
            <a:off x="556591" y="2638045"/>
            <a:ext cx="8030817" cy="3683242"/>
          </a:xfrm>
        </p:spPr>
        <p:txBody>
          <a:bodyPr>
            <a:noAutofit/>
          </a:bodyPr>
          <a:lstStyle/>
          <a:p>
            <a:pPr marL="0" indent="0" algn="ctr">
              <a:buNone/>
            </a:pPr>
            <a:r>
              <a:rPr lang="en-US" sz="3200" dirty="0">
                <a:latin typeface="Gentium Plus" panose="02000503060000020004" pitchFamily="2" charset="0"/>
                <a:ea typeface="Gentium Plus" panose="02000503060000020004" pitchFamily="2" charset="0"/>
                <a:cs typeface="Gentium Plus" panose="02000503060000020004" pitchFamily="2" charset="0"/>
              </a:rPr>
              <a:t>“</a:t>
            </a:r>
            <a:r>
              <a:rPr lang="en-US" sz="3200" i="1" dirty="0">
                <a:latin typeface="Gentium Plus" panose="02000503060000020004" pitchFamily="2" charset="0"/>
                <a:ea typeface="Gentium Plus" panose="02000503060000020004" pitchFamily="2" charset="0"/>
                <a:cs typeface="Gentium Plus" panose="02000503060000020004" pitchFamily="2" charset="0"/>
              </a:rPr>
              <a:t>But now I am writing to you not to associate with anyone who bears the name of brother if he is guilty of sexual immorality or greed, or is an idolater, reviler, drunkard, or swindler—not even to eat with such a one.</a:t>
            </a:r>
            <a:r>
              <a:rPr lang="en-US" sz="3200" dirty="0">
                <a:latin typeface="Gentium Plus" panose="02000503060000020004" pitchFamily="2" charset="0"/>
                <a:ea typeface="Gentium Plus" panose="02000503060000020004" pitchFamily="2" charset="0"/>
                <a:cs typeface="Gentium Plus" panose="02000503060000020004" pitchFamily="2" charset="0"/>
              </a:rPr>
              <a:t>” </a:t>
            </a:r>
          </a:p>
          <a:p>
            <a:pPr marL="0" indent="0" algn="r">
              <a:buNone/>
            </a:pPr>
            <a:r>
              <a:rPr lang="en-US" sz="3200" dirty="0">
                <a:latin typeface="Gentium Plus" panose="02000503060000020004" pitchFamily="2" charset="0"/>
                <a:ea typeface="Gentium Plus" panose="02000503060000020004" pitchFamily="2" charset="0"/>
                <a:cs typeface="Gentium Plus" panose="02000503060000020004" pitchFamily="2" charset="0"/>
              </a:rPr>
              <a:t>1 Corinthians 5:11</a:t>
            </a:r>
          </a:p>
        </p:txBody>
      </p:sp>
    </p:spTree>
    <p:extLst>
      <p:ext uri="{BB962C8B-B14F-4D97-AF65-F5344CB8AC3E}">
        <p14:creationId xmlns:p14="http://schemas.microsoft.com/office/powerpoint/2010/main" val="69249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E7D9F-8391-4066-AA97-5C8D44685049}"/>
              </a:ext>
            </a:extLst>
          </p:cNvPr>
          <p:cNvSpPr>
            <a:spLocks noGrp="1"/>
          </p:cNvSpPr>
          <p:nvPr>
            <p:ph type="title"/>
          </p:nvPr>
        </p:nvSpPr>
        <p:spPr>
          <a:xfrm>
            <a:off x="556591" y="977944"/>
            <a:ext cx="8030817" cy="1188720"/>
          </a:xfrm>
        </p:spPr>
        <p:txBody>
          <a:bodyPr>
            <a:normAutofit/>
          </a:bodyPr>
          <a:lstStyle/>
          <a:p>
            <a:r>
              <a:rPr lang="en-US" dirty="0"/>
              <a:t>The Gospel Changes Everything</a:t>
            </a:r>
            <a:endParaRPr lang="en-US" sz="3200" dirty="0"/>
          </a:p>
        </p:txBody>
      </p:sp>
      <p:sp>
        <p:nvSpPr>
          <p:cNvPr id="3" name="Content Placeholder 2">
            <a:extLst>
              <a:ext uri="{FF2B5EF4-FFF2-40B4-BE49-F238E27FC236}">
                <a16:creationId xmlns:a16="http://schemas.microsoft.com/office/drawing/2014/main" xmlns="" id="{F52911F5-2698-4D31-AEB0-10A7E9B9A464}"/>
              </a:ext>
            </a:extLst>
          </p:cNvPr>
          <p:cNvSpPr>
            <a:spLocks noGrp="1"/>
          </p:cNvSpPr>
          <p:nvPr>
            <p:ph idx="1"/>
          </p:nvPr>
        </p:nvSpPr>
        <p:spPr>
          <a:xfrm>
            <a:off x="556591" y="2638045"/>
            <a:ext cx="8030817" cy="3683242"/>
          </a:xfrm>
        </p:spPr>
        <p:txBody>
          <a:bodyPr>
            <a:noAutofit/>
          </a:bodyPr>
          <a:lstStyle/>
          <a:p>
            <a:pPr marL="0" indent="0" algn="ctr">
              <a:buNone/>
            </a:pPr>
            <a:r>
              <a:rPr lang="en-US" sz="3200" i="1" dirty="0">
                <a:latin typeface="Gentium Plus" panose="02000503060000020004" pitchFamily="2" charset="0"/>
                <a:ea typeface="Gentium Plus" panose="02000503060000020004" pitchFamily="2" charset="0"/>
                <a:cs typeface="Gentium Plus" panose="02000503060000020004" pitchFamily="2" charset="0"/>
              </a:rPr>
              <a:t>For Christ, our Passover lamb, has been sacrificed. Let us therefore celebrate the festival, not with the old leaven, the leaven of malice and evil, but with the unleavened bread of sincerity and truth.</a:t>
            </a:r>
            <a:endParaRPr lang="en-US" sz="3200" dirty="0">
              <a:latin typeface="Gentium Plus" panose="02000503060000020004" pitchFamily="2" charset="0"/>
              <a:ea typeface="Gentium Plus" panose="02000503060000020004" pitchFamily="2" charset="0"/>
              <a:cs typeface="Gentium Plus" panose="02000503060000020004" pitchFamily="2" charset="0"/>
            </a:endParaRPr>
          </a:p>
        </p:txBody>
      </p:sp>
    </p:spTree>
    <p:extLst>
      <p:ext uri="{BB962C8B-B14F-4D97-AF65-F5344CB8AC3E}">
        <p14:creationId xmlns:p14="http://schemas.microsoft.com/office/powerpoint/2010/main" val="346289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32</TotalTime>
  <Words>378</Words>
  <Application>Microsoft Office PowerPoint</Application>
  <PresentationFormat>On-screen Show (4:3)</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Gentium Plus</vt:lpstr>
      <vt:lpstr>Gill Sans MT</vt:lpstr>
      <vt:lpstr>Parcel</vt:lpstr>
      <vt:lpstr>Immorality in the Church</vt:lpstr>
      <vt:lpstr>PowerPoint Presentation</vt:lpstr>
      <vt:lpstr>What? See Immorality for What it is.</vt:lpstr>
      <vt:lpstr>How? Deliver Him to Satan – for Salvation </vt:lpstr>
      <vt:lpstr>By “Flesh” Paul Means Sinful Passions</vt:lpstr>
      <vt:lpstr>Why? Remove the Sin or it Will Grow</vt:lpstr>
      <vt:lpstr>Who? The Church Should Only Separate from Disobedient Believers </vt:lpstr>
      <vt:lpstr>The Gospel Changes Everything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Immorality in the Church</dc:title>
  <dc:creator>Jarred Edgecombe</dc:creator>
  <cp:lastModifiedBy>Jarred Edgecombe</cp:lastModifiedBy>
  <cp:revision>5</cp:revision>
  <dcterms:created xsi:type="dcterms:W3CDTF">2020-02-22T15:00:11Z</dcterms:created>
  <dcterms:modified xsi:type="dcterms:W3CDTF">2020-02-23T13:25:13Z</dcterms:modified>
</cp:coreProperties>
</file>