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60"/>
  </p:normalViewPr>
  <p:slideViewPr>
    <p:cSldViewPr snapToGrid="0">
      <p:cViewPr varScale="1">
        <p:scale>
          <a:sx n="90" d="100"/>
          <a:sy n="90" d="100"/>
        </p:scale>
        <p:origin x="72" y="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3909C696-D04C-4C15-ADC6-296F2BE5113D}" type="datetimeFigureOut">
              <a:rPr lang="en-US" smtClean="0"/>
              <a:t>3/7/2020</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2DE99AA-FB64-4D75-AE9F-84100E62E734}" type="slidenum">
              <a:rPr lang="en-US" smtClean="0"/>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56676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09C696-D04C-4C15-ADC6-296F2BE5113D}"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E99AA-FB64-4D75-AE9F-84100E62E734}" type="slidenum">
              <a:rPr lang="en-US" smtClean="0"/>
              <a:t>‹#›</a:t>
            </a:fld>
            <a:endParaRPr lang="en-US"/>
          </a:p>
        </p:txBody>
      </p:sp>
    </p:spTree>
    <p:extLst>
      <p:ext uri="{BB962C8B-B14F-4D97-AF65-F5344CB8AC3E}">
        <p14:creationId xmlns:p14="http://schemas.microsoft.com/office/powerpoint/2010/main" val="40737597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09C696-D04C-4C15-ADC6-296F2BE5113D}"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E99AA-FB64-4D75-AE9F-84100E62E734}" type="slidenum">
              <a:rPr lang="en-US" smtClean="0"/>
              <a:t>‹#›</a:t>
            </a:fld>
            <a:endParaRPr lang="en-US"/>
          </a:p>
        </p:txBody>
      </p:sp>
    </p:spTree>
    <p:extLst>
      <p:ext uri="{BB962C8B-B14F-4D97-AF65-F5344CB8AC3E}">
        <p14:creationId xmlns:p14="http://schemas.microsoft.com/office/powerpoint/2010/main" val="26292988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09C696-D04C-4C15-ADC6-296F2BE5113D}"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E99AA-FB64-4D75-AE9F-84100E62E734}" type="slidenum">
              <a:rPr lang="en-US" smtClean="0"/>
              <a:t>‹#›</a:t>
            </a:fld>
            <a:endParaRPr lang="en-US"/>
          </a:p>
        </p:txBody>
      </p:sp>
    </p:spTree>
    <p:extLst>
      <p:ext uri="{BB962C8B-B14F-4D97-AF65-F5344CB8AC3E}">
        <p14:creationId xmlns:p14="http://schemas.microsoft.com/office/powerpoint/2010/main" val="26617634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09C696-D04C-4C15-ADC6-296F2BE5113D}" type="datetimeFigureOut">
              <a:rPr lang="en-US" smtClean="0"/>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E99AA-FB64-4D75-AE9F-84100E62E734}" type="slidenum">
              <a:rPr lang="en-US" smtClean="0"/>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14157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09C696-D04C-4C15-ADC6-296F2BE5113D}" type="datetimeFigureOut">
              <a:rPr lang="en-US" smtClean="0"/>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E99AA-FB64-4D75-AE9F-84100E62E734}" type="slidenum">
              <a:rPr lang="en-US" smtClean="0"/>
              <a:t>‹#›</a:t>
            </a:fld>
            <a:endParaRPr lang="en-US"/>
          </a:p>
        </p:txBody>
      </p:sp>
    </p:spTree>
    <p:extLst>
      <p:ext uri="{BB962C8B-B14F-4D97-AF65-F5344CB8AC3E}">
        <p14:creationId xmlns:p14="http://schemas.microsoft.com/office/powerpoint/2010/main" val="7908620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09C696-D04C-4C15-ADC6-296F2BE5113D}" type="datetimeFigureOut">
              <a:rPr lang="en-US" smtClean="0"/>
              <a:t>3/7/2020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DE99AA-FB64-4D75-AE9F-84100E62E734}" type="slidenum">
              <a:rPr lang="en-US" smtClean="0"/>
              <a:t>‹#›</a:t>
            </a:fld>
            <a:endParaRPr lang="en-US"/>
          </a:p>
        </p:txBody>
      </p:sp>
    </p:spTree>
    <p:extLst>
      <p:ext uri="{BB962C8B-B14F-4D97-AF65-F5344CB8AC3E}">
        <p14:creationId xmlns:p14="http://schemas.microsoft.com/office/powerpoint/2010/main" val="35343666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09C696-D04C-4C15-ADC6-296F2BE5113D}" type="datetimeFigureOut">
              <a:rPr lang="en-US" smtClean="0"/>
              <a:t>3/7/2020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DE99AA-FB64-4D75-AE9F-84100E62E734}" type="slidenum">
              <a:rPr lang="en-US" smtClean="0"/>
              <a:t>‹#›</a:t>
            </a:fld>
            <a:endParaRPr lang="en-US"/>
          </a:p>
        </p:txBody>
      </p:sp>
    </p:spTree>
    <p:extLst>
      <p:ext uri="{BB962C8B-B14F-4D97-AF65-F5344CB8AC3E}">
        <p14:creationId xmlns:p14="http://schemas.microsoft.com/office/powerpoint/2010/main" val="8838108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9C696-D04C-4C15-ADC6-296F2BE5113D}" type="datetimeFigureOut">
              <a:rPr lang="en-US" smtClean="0"/>
              <a:t>3/7/2020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DE99AA-FB64-4D75-AE9F-84100E62E734}" type="slidenum">
              <a:rPr lang="en-US" smtClean="0"/>
              <a:t>‹#›</a:t>
            </a:fld>
            <a:endParaRPr lang="en-US"/>
          </a:p>
        </p:txBody>
      </p:sp>
    </p:spTree>
    <p:extLst>
      <p:ext uri="{BB962C8B-B14F-4D97-AF65-F5344CB8AC3E}">
        <p14:creationId xmlns:p14="http://schemas.microsoft.com/office/powerpoint/2010/main" val="7100533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909C696-D04C-4C15-ADC6-296F2BE5113D}" type="datetimeFigureOut">
              <a:rPr lang="en-US" smtClean="0"/>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E99AA-FB64-4D75-AE9F-84100E62E734}" type="slidenum">
              <a:rPr lang="en-US" smtClean="0"/>
              <a:t>‹#›</a:t>
            </a:fld>
            <a:endParaRPr lang="en-US"/>
          </a:p>
        </p:txBody>
      </p:sp>
    </p:spTree>
    <p:extLst>
      <p:ext uri="{BB962C8B-B14F-4D97-AF65-F5344CB8AC3E}">
        <p14:creationId xmlns:p14="http://schemas.microsoft.com/office/powerpoint/2010/main" val="4848676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909C696-D04C-4C15-ADC6-296F2BE5113D}" type="datetimeFigureOut">
              <a:rPr lang="en-US" smtClean="0"/>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E99AA-FB64-4D75-AE9F-84100E62E734}" type="slidenum">
              <a:rPr lang="en-US" smtClean="0"/>
              <a:t>‹#›</a:t>
            </a:fld>
            <a:endParaRPr lang="en-US"/>
          </a:p>
        </p:txBody>
      </p:sp>
    </p:spTree>
    <p:extLst>
      <p:ext uri="{BB962C8B-B14F-4D97-AF65-F5344CB8AC3E}">
        <p14:creationId xmlns:p14="http://schemas.microsoft.com/office/powerpoint/2010/main" val="40003107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3909C696-D04C-4C15-ADC6-296F2BE5113D}" type="datetimeFigureOut">
              <a:rPr lang="en-US" smtClean="0"/>
              <a:t>3/7/2020</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E2DE99AA-FB64-4D75-AE9F-84100E62E734}" type="slidenum">
              <a:rPr lang="en-US" smtClean="0"/>
              <a:t>‹#›</a:t>
            </a:fld>
            <a:endParaRPr lang="en-US"/>
          </a:p>
        </p:txBody>
      </p:sp>
    </p:spTree>
    <p:extLst>
      <p:ext uri="{BB962C8B-B14F-4D97-AF65-F5344CB8AC3E}">
        <p14:creationId xmlns:p14="http://schemas.microsoft.com/office/powerpoint/2010/main" val="12528028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2D715-7D9D-4DB4-B47D-16519DCD6EFF}"/>
              </a:ext>
            </a:extLst>
          </p:cNvPr>
          <p:cNvSpPr>
            <a:spLocks noGrp="1"/>
          </p:cNvSpPr>
          <p:nvPr>
            <p:ph type="ctrTitle"/>
          </p:nvPr>
        </p:nvSpPr>
        <p:spPr/>
        <p:txBody>
          <a:bodyPr/>
          <a:lstStyle/>
          <a:p>
            <a:r>
              <a:rPr lang="en-US" dirty="0"/>
              <a:t>Gospel Amnesia</a:t>
            </a:r>
          </a:p>
        </p:txBody>
      </p:sp>
      <p:sp>
        <p:nvSpPr>
          <p:cNvPr id="3" name="Subtitle 2">
            <a:extLst>
              <a:ext uri="{FF2B5EF4-FFF2-40B4-BE49-F238E27FC236}">
                <a16:creationId xmlns:a16="http://schemas.microsoft.com/office/drawing/2014/main" id="{3FAFB86A-1750-4343-B1EB-A7CC787B5E0B}"/>
              </a:ext>
            </a:extLst>
          </p:cNvPr>
          <p:cNvSpPr>
            <a:spLocks noGrp="1"/>
          </p:cNvSpPr>
          <p:nvPr>
            <p:ph type="subTitle" idx="1"/>
          </p:nvPr>
        </p:nvSpPr>
        <p:spPr/>
        <p:txBody>
          <a:bodyPr/>
          <a:lstStyle/>
          <a:p>
            <a:r>
              <a:rPr lang="en-US" dirty="0"/>
              <a:t>1 Corinthians 6:1-8</a:t>
            </a:r>
          </a:p>
        </p:txBody>
      </p:sp>
    </p:spTree>
    <p:extLst>
      <p:ext uri="{BB962C8B-B14F-4D97-AF65-F5344CB8AC3E}">
        <p14:creationId xmlns:p14="http://schemas.microsoft.com/office/powerpoint/2010/main" val="15744427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106594-A9CF-4E79-A073-7E5AFBA5491F}"/>
              </a:ext>
            </a:extLst>
          </p:cNvPr>
          <p:cNvSpPr>
            <a:spLocks noGrp="1"/>
          </p:cNvSpPr>
          <p:nvPr>
            <p:ph idx="1"/>
          </p:nvPr>
        </p:nvSpPr>
        <p:spPr/>
        <p:txBody>
          <a:bodyPr>
            <a:normAutofit/>
          </a:bodyPr>
          <a:lstStyle/>
          <a:p>
            <a:pPr marL="34290" indent="0">
              <a:buNone/>
            </a:pPr>
            <a:r>
              <a:rPr lang="en-US" sz="3200" dirty="0">
                <a:latin typeface="Gentium Plus" panose="02000503060000020004" pitchFamily="2" charset="0"/>
                <a:ea typeface="Gentium Plus" panose="02000503060000020004" pitchFamily="2" charset="0"/>
                <a:cs typeface="Gentium Plus" panose="02000503060000020004" pitchFamily="2" charset="0"/>
              </a:rPr>
              <a:t>Gospel amnesia is the failure to apply your new identity and life in Christ to the day-to-day situations you find yourself in. Thereby you behave as you did before your salvation.</a:t>
            </a:r>
          </a:p>
        </p:txBody>
      </p:sp>
    </p:spTree>
    <p:extLst>
      <p:ext uri="{BB962C8B-B14F-4D97-AF65-F5344CB8AC3E}">
        <p14:creationId xmlns:p14="http://schemas.microsoft.com/office/powerpoint/2010/main" val="31545082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3A8CB-4DBF-4425-AA00-7F64B61FD54F}"/>
              </a:ext>
            </a:extLst>
          </p:cNvPr>
          <p:cNvSpPr>
            <a:spLocks noGrp="1"/>
          </p:cNvSpPr>
          <p:nvPr>
            <p:ph type="title"/>
          </p:nvPr>
        </p:nvSpPr>
        <p:spPr/>
        <p:txBody>
          <a:bodyPr/>
          <a:lstStyle/>
          <a:p>
            <a:r>
              <a:rPr lang="en-US" dirty="0"/>
              <a:t>Three ways our true gospel identity should shape who we are</a:t>
            </a:r>
          </a:p>
        </p:txBody>
      </p:sp>
      <p:sp>
        <p:nvSpPr>
          <p:cNvPr id="3" name="Content Placeholder 2">
            <a:extLst>
              <a:ext uri="{FF2B5EF4-FFF2-40B4-BE49-F238E27FC236}">
                <a16:creationId xmlns:a16="http://schemas.microsoft.com/office/drawing/2014/main" id="{526D8C72-3881-4BE0-91E9-22CC777E7094}"/>
              </a:ext>
            </a:extLst>
          </p:cNvPr>
          <p:cNvSpPr>
            <a:spLocks noGrp="1"/>
          </p:cNvSpPr>
          <p:nvPr>
            <p:ph idx="1"/>
          </p:nvPr>
        </p:nvSpPr>
        <p:spPr/>
        <p:txBody>
          <a:bodyPr>
            <a:normAutofit/>
          </a:bodyPr>
          <a:lstStyle/>
          <a:p>
            <a:r>
              <a:rPr lang="en-US" sz="3200" dirty="0">
                <a:latin typeface="Gentium Plus" panose="02000503060000020004" pitchFamily="2" charset="0"/>
                <a:ea typeface="Gentium Plus" panose="02000503060000020004" pitchFamily="2" charset="0"/>
                <a:cs typeface="Gentium Plus" panose="02000503060000020004" pitchFamily="2" charset="0"/>
              </a:rPr>
              <a:t>Remind ourselves of our future (1-3)</a:t>
            </a:r>
          </a:p>
          <a:p>
            <a:pPr lvl="1"/>
            <a:r>
              <a:rPr lang="en-US" sz="2800" dirty="0">
                <a:solidFill>
                  <a:schemeClr val="accent3"/>
                </a:solidFill>
                <a:latin typeface="Gentium Plus" panose="02000503060000020004" pitchFamily="2" charset="0"/>
                <a:ea typeface="Gentium Plus" panose="02000503060000020004" pitchFamily="2" charset="0"/>
                <a:cs typeface="Gentium Plus" panose="02000503060000020004" pitchFamily="2" charset="0"/>
              </a:rPr>
              <a:t>Don’t occupy yourself with the trivial disputes of this life.</a:t>
            </a:r>
          </a:p>
        </p:txBody>
      </p:sp>
    </p:spTree>
    <p:extLst>
      <p:ext uri="{BB962C8B-B14F-4D97-AF65-F5344CB8AC3E}">
        <p14:creationId xmlns:p14="http://schemas.microsoft.com/office/powerpoint/2010/main" val="26355996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3A8CB-4DBF-4425-AA00-7F64B61FD54F}"/>
              </a:ext>
            </a:extLst>
          </p:cNvPr>
          <p:cNvSpPr>
            <a:spLocks noGrp="1"/>
          </p:cNvSpPr>
          <p:nvPr>
            <p:ph type="title"/>
          </p:nvPr>
        </p:nvSpPr>
        <p:spPr/>
        <p:txBody>
          <a:bodyPr/>
          <a:lstStyle/>
          <a:p>
            <a:r>
              <a:rPr lang="en-US" dirty="0"/>
              <a:t>Three ways our true gospel identity should shape who we are</a:t>
            </a:r>
          </a:p>
        </p:txBody>
      </p:sp>
      <p:sp>
        <p:nvSpPr>
          <p:cNvPr id="3" name="Content Placeholder 2">
            <a:extLst>
              <a:ext uri="{FF2B5EF4-FFF2-40B4-BE49-F238E27FC236}">
                <a16:creationId xmlns:a16="http://schemas.microsoft.com/office/drawing/2014/main" id="{526D8C72-3881-4BE0-91E9-22CC777E7094}"/>
              </a:ext>
            </a:extLst>
          </p:cNvPr>
          <p:cNvSpPr>
            <a:spLocks noGrp="1"/>
          </p:cNvSpPr>
          <p:nvPr>
            <p:ph idx="1"/>
          </p:nvPr>
        </p:nvSpPr>
        <p:spPr/>
        <p:txBody>
          <a:bodyPr>
            <a:normAutofit/>
          </a:bodyPr>
          <a:lstStyle/>
          <a:p>
            <a:r>
              <a:rPr lang="en-US" sz="3200" dirty="0">
                <a:latin typeface="Gentium Plus" panose="02000503060000020004" pitchFamily="2" charset="0"/>
                <a:ea typeface="Gentium Plus" panose="02000503060000020004" pitchFamily="2" charset="0"/>
                <a:cs typeface="Gentium Plus" panose="02000503060000020004" pitchFamily="2" charset="0"/>
              </a:rPr>
              <a:t>Remind ourselves of our future (1-3)</a:t>
            </a:r>
          </a:p>
          <a:p>
            <a:r>
              <a:rPr lang="en-US" sz="3000" dirty="0">
                <a:latin typeface="Gentium Plus" panose="02000503060000020004" pitchFamily="2" charset="0"/>
                <a:ea typeface="Gentium Plus" panose="02000503060000020004" pitchFamily="2" charset="0"/>
                <a:cs typeface="Gentium Plus" panose="02000503060000020004" pitchFamily="2" charset="0"/>
              </a:rPr>
              <a:t>Face up to our present</a:t>
            </a:r>
          </a:p>
          <a:p>
            <a:pPr lvl="1"/>
            <a:r>
              <a:rPr lang="en-US" sz="2800" dirty="0">
                <a:solidFill>
                  <a:schemeClr val="accent3"/>
                </a:solidFill>
                <a:latin typeface="Gentium Plus" panose="02000503060000020004" pitchFamily="2" charset="0"/>
                <a:ea typeface="Gentium Plus" panose="02000503060000020004" pitchFamily="2" charset="0"/>
                <a:cs typeface="Gentium Plus" panose="02000503060000020004" pitchFamily="2" charset="0"/>
              </a:rPr>
              <a:t>Their Gospel amnesia means that their identity in Christ has ceased to function and operate in any meaningful way in their thinking or their living. </a:t>
            </a:r>
          </a:p>
        </p:txBody>
      </p:sp>
    </p:spTree>
    <p:extLst>
      <p:ext uri="{BB962C8B-B14F-4D97-AF65-F5344CB8AC3E}">
        <p14:creationId xmlns:p14="http://schemas.microsoft.com/office/powerpoint/2010/main" val="8436374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3A8CB-4DBF-4425-AA00-7F64B61FD54F}"/>
              </a:ext>
            </a:extLst>
          </p:cNvPr>
          <p:cNvSpPr>
            <a:spLocks noGrp="1"/>
          </p:cNvSpPr>
          <p:nvPr>
            <p:ph type="title"/>
          </p:nvPr>
        </p:nvSpPr>
        <p:spPr/>
        <p:txBody>
          <a:bodyPr/>
          <a:lstStyle/>
          <a:p>
            <a:r>
              <a:rPr lang="en-US" dirty="0"/>
              <a:t>Three ways our true gospel identity should shape who we are</a:t>
            </a:r>
          </a:p>
        </p:txBody>
      </p:sp>
      <p:sp>
        <p:nvSpPr>
          <p:cNvPr id="3" name="Content Placeholder 2">
            <a:extLst>
              <a:ext uri="{FF2B5EF4-FFF2-40B4-BE49-F238E27FC236}">
                <a16:creationId xmlns:a16="http://schemas.microsoft.com/office/drawing/2014/main" id="{526D8C72-3881-4BE0-91E9-22CC777E7094}"/>
              </a:ext>
            </a:extLst>
          </p:cNvPr>
          <p:cNvSpPr>
            <a:spLocks noGrp="1"/>
          </p:cNvSpPr>
          <p:nvPr>
            <p:ph idx="1"/>
          </p:nvPr>
        </p:nvSpPr>
        <p:spPr/>
        <p:txBody>
          <a:bodyPr>
            <a:normAutofit/>
          </a:bodyPr>
          <a:lstStyle/>
          <a:p>
            <a:r>
              <a:rPr lang="en-US" sz="3200" dirty="0">
                <a:latin typeface="Gentium Plus" panose="02000503060000020004" pitchFamily="2" charset="0"/>
                <a:ea typeface="Gentium Plus" panose="02000503060000020004" pitchFamily="2" charset="0"/>
                <a:cs typeface="Gentium Plus" panose="02000503060000020004" pitchFamily="2" charset="0"/>
              </a:rPr>
              <a:t>Remind ourselves of our future (1-3)</a:t>
            </a:r>
          </a:p>
          <a:p>
            <a:r>
              <a:rPr lang="en-US" sz="3000" dirty="0">
                <a:latin typeface="Gentium Plus" panose="02000503060000020004" pitchFamily="2" charset="0"/>
                <a:ea typeface="Gentium Plus" panose="02000503060000020004" pitchFamily="2" charset="0"/>
                <a:cs typeface="Gentium Plus" panose="02000503060000020004" pitchFamily="2" charset="0"/>
              </a:rPr>
              <a:t>Face up to our present</a:t>
            </a:r>
          </a:p>
          <a:p>
            <a:r>
              <a:rPr lang="en-US" sz="3000" dirty="0">
                <a:latin typeface="Gentium Plus" panose="02000503060000020004" pitchFamily="2" charset="0"/>
                <a:ea typeface="Gentium Plus" panose="02000503060000020004" pitchFamily="2" charset="0"/>
                <a:cs typeface="Gentium Plus" panose="02000503060000020004" pitchFamily="2" charset="0"/>
              </a:rPr>
              <a:t>Remember our past</a:t>
            </a:r>
          </a:p>
        </p:txBody>
      </p:sp>
    </p:spTree>
    <p:extLst>
      <p:ext uri="{BB962C8B-B14F-4D97-AF65-F5344CB8AC3E}">
        <p14:creationId xmlns:p14="http://schemas.microsoft.com/office/powerpoint/2010/main" val="1335279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C6A3FD-0A0A-46F8-A6F5-F444C30119FB}"/>
              </a:ext>
            </a:extLst>
          </p:cNvPr>
          <p:cNvSpPr>
            <a:spLocks noGrp="1"/>
          </p:cNvSpPr>
          <p:nvPr>
            <p:ph idx="1"/>
          </p:nvPr>
        </p:nvSpPr>
        <p:spPr/>
        <p:txBody>
          <a:bodyPr>
            <a:normAutofit/>
          </a:bodyPr>
          <a:lstStyle/>
          <a:p>
            <a:pPr marL="34290" indent="0" algn="ctr">
              <a:buNone/>
            </a:pPr>
            <a:r>
              <a:rPr lang="en-US" sz="3600" dirty="0">
                <a:solidFill>
                  <a:schemeClr val="accent3"/>
                </a:solidFill>
                <a:latin typeface="Gentium Plus" panose="02000503060000020004" pitchFamily="2" charset="0"/>
                <a:ea typeface="Gentium Plus" panose="02000503060000020004" pitchFamily="2" charset="0"/>
                <a:cs typeface="Gentium Plus" panose="02000503060000020004" pitchFamily="2" charset="0"/>
              </a:rPr>
              <a:t>The Gospel Changes Everything!</a:t>
            </a:r>
          </a:p>
        </p:txBody>
      </p:sp>
    </p:spTree>
    <p:extLst>
      <p:ext uri="{BB962C8B-B14F-4D97-AF65-F5344CB8AC3E}">
        <p14:creationId xmlns:p14="http://schemas.microsoft.com/office/powerpoint/2010/main" val="39798438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8A1B0-4D7D-46EA-8597-B3FF17A95843}"/>
              </a:ext>
            </a:extLst>
          </p:cNvPr>
          <p:cNvSpPr>
            <a:spLocks noGrp="1"/>
          </p:cNvSpPr>
          <p:nvPr>
            <p:ph type="title"/>
          </p:nvPr>
        </p:nvSpPr>
        <p:spPr/>
        <p:txBody>
          <a:bodyPr/>
          <a:lstStyle/>
          <a:p>
            <a:r>
              <a:rPr lang="en-US" dirty="0"/>
              <a:t>In Your Struggle Against Sin…</a:t>
            </a:r>
          </a:p>
        </p:txBody>
      </p:sp>
      <p:sp>
        <p:nvSpPr>
          <p:cNvPr id="3" name="Content Placeholder 2">
            <a:extLst>
              <a:ext uri="{FF2B5EF4-FFF2-40B4-BE49-F238E27FC236}">
                <a16:creationId xmlns:a16="http://schemas.microsoft.com/office/drawing/2014/main" id="{B6B02E7D-5F0C-477A-8E8E-01CF05A22BE8}"/>
              </a:ext>
            </a:extLst>
          </p:cNvPr>
          <p:cNvSpPr>
            <a:spLocks noGrp="1"/>
          </p:cNvSpPr>
          <p:nvPr>
            <p:ph idx="1"/>
          </p:nvPr>
        </p:nvSpPr>
        <p:spPr/>
        <p:txBody>
          <a:bodyPr>
            <a:normAutofit/>
          </a:bodyPr>
          <a:lstStyle/>
          <a:p>
            <a:pPr marL="34290" indent="0" algn="ctr">
              <a:buNone/>
            </a:pPr>
            <a:r>
              <a:rPr lang="en-US" sz="3200" dirty="0">
                <a:solidFill>
                  <a:schemeClr val="accent3"/>
                </a:solidFill>
                <a:latin typeface="Gentium Plus" panose="02000503060000020004" pitchFamily="2" charset="0"/>
                <a:ea typeface="Gentium Plus" panose="02000503060000020004" pitchFamily="2" charset="0"/>
                <a:cs typeface="Gentium Plus" panose="02000503060000020004" pitchFamily="2" charset="0"/>
              </a:rPr>
              <a:t>You don’t need a new dose of supernatural power. Rather, you need to go back to what God has already done for you in Jesus Christ, to understand the Gospel and your new identity in Him. And press it down into every pore and crack and crevice of your spiritual life. </a:t>
            </a:r>
          </a:p>
        </p:txBody>
      </p:sp>
    </p:spTree>
    <p:extLst>
      <p:ext uri="{BB962C8B-B14F-4D97-AF65-F5344CB8AC3E}">
        <p14:creationId xmlns:p14="http://schemas.microsoft.com/office/powerpoint/2010/main" val="39862755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4E9DF-830E-451F-9BDA-16DD2BBE0AB8}"/>
              </a:ext>
            </a:extLst>
          </p:cNvPr>
          <p:cNvSpPr>
            <a:spLocks noGrp="1"/>
          </p:cNvSpPr>
          <p:nvPr>
            <p:ph type="title"/>
          </p:nvPr>
        </p:nvSpPr>
        <p:spPr/>
        <p:txBody>
          <a:bodyPr/>
          <a:lstStyle/>
          <a:p>
            <a:r>
              <a:rPr lang="en-US" dirty="0"/>
              <a:t>Three ways our true gospel identity should shape who we are</a:t>
            </a:r>
          </a:p>
        </p:txBody>
      </p:sp>
      <p:sp>
        <p:nvSpPr>
          <p:cNvPr id="3" name="Content Placeholder 2">
            <a:extLst>
              <a:ext uri="{FF2B5EF4-FFF2-40B4-BE49-F238E27FC236}">
                <a16:creationId xmlns:a16="http://schemas.microsoft.com/office/drawing/2014/main" id="{BE3A3E11-BD29-45A9-8868-4AC7DE9B45E5}"/>
              </a:ext>
            </a:extLst>
          </p:cNvPr>
          <p:cNvSpPr>
            <a:spLocks noGrp="1"/>
          </p:cNvSpPr>
          <p:nvPr>
            <p:ph idx="1"/>
          </p:nvPr>
        </p:nvSpPr>
        <p:spPr/>
        <p:txBody>
          <a:bodyPr>
            <a:normAutofit/>
          </a:bodyPr>
          <a:lstStyle/>
          <a:p>
            <a:r>
              <a:rPr lang="en-US" sz="3200" dirty="0">
                <a:latin typeface="Gentium Plus" panose="02000503060000020004" pitchFamily="2" charset="0"/>
                <a:ea typeface="Gentium Plus" panose="02000503060000020004" pitchFamily="2" charset="0"/>
                <a:cs typeface="Gentium Plus" panose="02000503060000020004" pitchFamily="2" charset="0"/>
              </a:rPr>
              <a:t>Remind yourself of your future</a:t>
            </a:r>
          </a:p>
          <a:p>
            <a:r>
              <a:rPr lang="en-US" sz="3200" dirty="0">
                <a:latin typeface="Gentium Plus" panose="02000503060000020004" pitchFamily="2" charset="0"/>
                <a:ea typeface="Gentium Plus" panose="02000503060000020004" pitchFamily="2" charset="0"/>
                <a:cs typeface="Gentium Plus" panose="02000503060000020004" pitchFamily="2" charset="0"/>
              </a:rPr>
              <a:t>Face up to the present</a:t>
            </a:r>
          </a:p>
          <a:p>
            <a:r>
              <a:rPr lang="en-US" sz="3200" dirty="0">
                <a:latin typeface="Gentium Plus" panose="02000503060000020004" pitchFamily="2" charset="0"/>
                <a:ea typeface="Gentium Plus" panose="02000503060000020004" pitchFamily="2" charset="0"/>
                <a:cs typeface="Gentium Plus" panose="02000503060000020004" pitchFamily="2" charset="0"/>
              </a:rPr>
              <a:t>Remember your past</a:t>
            </a:r>
          </a:p>
        </p:txBody>
      </p:sp>
    </p:spTree>
    <p:extLst>
      <p:ext uri="{BB962C8B-B14F-4D97-AF65-F5344CB8AC3E}">
        <p14:creationId xmlns:p14="http://schemas.microsoft.com/office/powerpoint/2010/main" val="2259294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32</TotalTime>
  <Words>236</Words>
  <Application>Microsoft Office PowerPoint</Application>
  <PresentationFormat>On-screen Show (4:3)</PresentationFormat>
  <Paragraphs>21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Corbel</vt:lpstr>
      <vt:lpstr>Gentium Plus</vt:lpstr>
      <vt:lpstr>Basis</vt:lpstr>
      <vt:lpstr>Gospel Amnesia</vt:lpstr>
      <vt:lpstr>PowerPoint Presentation</vt:lpstr>
      <vt:lpstr>Three ways our true gospel identity should shape who we are</vt:lpstr>
      <vt:lpstr>Three ways our true gospel identity should shape who we are</vt:lpstr>
      <vt:lpstr>Three ways our true gospel identity should shape who we are</vt:lpstr>
      <vt:lpstr>PowerPoint Presentation</vt:lpstr>
      <vt:lpstr>In Your Struggle Against Sin…</vt:lpstr>
      <vt:lpstr>Three ways our true gospel identity should shape who we 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Amnesia</dc:title>
  <dc:creator>Jarred Edgecombe</dc:creator>
  <cp:lastModifiedBy>Jarred Edgecombe</cp:lastModifiedBy>
  <cp:revision>4</cp:revision>
  <dcterms:created xsi:type="dcterms:W3CDTF">2020-03-07T21:16:37Z</dcterms:created>
  <dcterms:modified xsi:type="dcterms:W3CDTF">2020-03-07T21:49:37Z</dcterms:modified>
</cp:coreProperties>
</file>